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notesMasterIdLst>
    <p:notesMasterId r:id="rId33"/>
  </p:notesMasterIdLst>
  <p:sldIdLst>
    <p:sldId id="257" r:id="rId2"/>
    <p:sldId id="264" r:id="rId3"/>
    <p:sldId id="261" r:id="rId4"/>
    <p:sldId id="262" r:id="rId5"/>
    <p:sldId id="266" r:id="rId6"/>
    <p:sldId id="263" r:id="rId7"/>
    <p:sldId id="265" r:id="rId8"/>
    <p:sldId id="267" r:id="rId9"/>
    <p:sldId id="268" r:id="rId10"/>
    <p:sldId id="269" r:id="rId11"/>
    <p:sldId id="284" r:id="rId12"/>
    <p:sldId id="292" r:id="rId13"/>
    <p:sldId id="291" r:id="rId14"/>
    <p:sldId id="270" r:id="rId15"/>
    <p:sldId id="271" r:id="rId16"/>
    <p:sldId id="274" r:id="rId17"/>
    <p:sldId id="273" r:id="rId18"/>
    <p:sldId id="275" r:id="rId19"/>
    <p:sldId id="276" r:id="rId20"/>
    <p:sldId id="279" r:id="rId21"/>
    <p:sldId id="277" r:id="rId22"/>
    <p:sldId id="278" r:id="rId23"/>
    <p:sldId id="280" r:id="rId24"/>
    <p:sldId id="281" r:id="rId25"/>
    <p:sldId id="283" r:id="rId26"/>
    <p:sldId id="282" r:id="rId27"/>
    <p:sldId id="293" r:id="rId28"/>
    <p:sldId id="287" r:id="rId29"/>
    <p:sldId id="290" r:id="rId30"/>
    <p:sldId id="289" r:id="rId31"/>
    <p:sldId id="288" r:id="rId32"/>
  </p:sldIdLst>
  <p:sldSz cx="12192000" cy="6858000"/>
  <p:notesSz cx="6858000" cy="9144000"/>
  <p:custDataLst>
    <p:tags r:id="rId34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439"/>
    <a:srgbClr val="E68193"/>
    <a:srgbClr val="529FD6"/>
    <a:srgbClr val="58A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718" autoAdjust="0"/>
  </p:normalViewPr>
  <p:slideViewPr>
    <p:cSldViewPr snapToGrid="0">
      <p:cViewPr varScale="1">
        <p:scale>
          <a:sx n="66" d="100"/>
          <a:sy n="66" d="100"/>
        </p:scale>
        <p:origin x="2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6E2B1-98DD-415C-9B7A-800F5F1D3C7E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87A96-9B9B-4E26-BB86-B39F25E468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65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7A96-9B9B-4E26-BB86-B39F25E4682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414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7A96-9B9B-4E26-BB86-B39F25E4682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94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8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43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64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57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05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80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79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63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39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49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70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D08BC-CCA9-416F-9D8D-5023F8FBC74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23169-DFD0-4383-B54C-EDF230B708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92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image" Target="NUL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12.mp3"/><Relationship Id="rId7" Type="http://schemas.openxmlformats.org/officeDocument/2006/relationships/image" Target="../media/image7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endiwi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mailto:Wgkendi@gmail.com" TargetMode="Externa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png"/><Relationship Id="rId5" Type="http://schemas.openxmlformats.org/officeDocument/2006/relationships/image" Target="NULL"/><Relationship Id="rId10" Type="http://schemas.openxmlformats.org/officeDocument/2006/relationships/image" Target="../media/image34.png"/><Relationship Id="rId4" Type="http://schemas.openxmlformats.org/officeDocument/2006/relationships/oleObject" Target="../embeddings/oleObject2.bin"/><Relationship Id="rId9" Type="http://schemas.openxmlformats.org/officeDocument/2006/relationships/hyperlink" Target="https://github.com/kendiwi/meetup_ZU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slideLayout" Target="../slideLayouts/slideLayout2.xml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93871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Slide do think-cell" r:id="rId4" imgW="421" imgH="420" progId="TCLayout.ActiveDocument.1">
                  <p:embed/>
                </p:oleObj>
              </mc:Choice>
              <mc:Fallback>
                <p:oleObj name="Slide do think-cell" r:id="rId4" imgW="421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9133" cy="68580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222274" y="2430159"/>
            <a:ext cx="57999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Como é o trabalho de um cientista de dados?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William Kendi Goto</a:t>
            </a:r>
          </a:p>
          <a:p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Banco Itaú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3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4985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_análise da qualidade dos dados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292931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8186849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28699" y="992776"/>
            <a:ext cx="3600000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8698" y="1052669"/>
            <a:ext cx="3600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Boxplot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Duração da música por estilo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292930" y="992776"/>
            <a:ext cx="3600001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4292930" y="1052669"/>
            <a:ext cx="3600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Boxplot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Duração da música por estilo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8186848" y="992776"/>
            <a:ext cx="3600001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8186848" y="1052669"/>
            <a:ext cx="3600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Boxplot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BPM por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4" y="2246833"/>
            <a:ext cx="3557043" cy="40708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34" y="2579881"/>
            <a:ext cx="2422565" cy="2629584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668958" y="1655738"/>
            <a:ext cx="3330054" cy="50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Era um set com 35 min de musica!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28700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23" y="2166152"/>
            <a:ext cx="3457583" cy="4133202"/>
          </a:xfrm>
          <a:prstGeom prst="rect">
            <a:avLst/>
          </a:prstGeom>
        </p:spPr>
      </p:pic>
      <p:pic>
        <p:nvPicPr>
          <p:cNvPr id="6" name="gangnam_10_se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20247" y="5046674"/>
            <a:ext cx="325582" cy="32558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311" y="2387930"/>
            <a:ext cx="1388238" cy="1388238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19" y="2184184"/>
            <a:ext cx="3505398" cy="409786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9410866" y="5046674"/>
            <a:ext cx="2019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Música quebrada, começou a tocar e depois parou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7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9" grpId="0"/>
      <p:bldP spid="23" grpId="0"/>
      <p:bldP spid="15" grpId="0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0" y="2349772"/>
            <a:ext cx="12192000" cy="168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Retirando as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inconsistências (propositais </a:t>
            </a:r>
            <a:r>
              <a:rPr lang="pt-B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algn="ctr">
              <a:lnSpc>
                <a:spcPct val="200000"/>
              </a:lnSpc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ficamos 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com 10 músicas de cada estilo.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8719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_Análise da relação entre as variáveis: </a:t>
            </a:r>
            <a:r>
              <a:rPr lang="pt-BR" sz="2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seaborn.pairplot</a:t>
            </a:r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28699" y="992776"/>
            <a:ext cx="2082853" cy="57286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8697" y="1052669"/>
            <a:ext cx="20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Estamos buscando um par de variáveis que separe bem os estilos da música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28700" y="992775"/>
            <a:ext cx="11301746" cy="57286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17" y="1117700"/>
            <a:ext cx="5887272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0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74494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_exemplo de um par de variável bom e outro ruim</a:t>
            </a:r>
          </a:p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nosso </a:t>
            </a:r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 queremos separar os estilos)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2" y="2185252"/>
            <a:ext cx="5549021" cy="3568702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333157" y="1346887"/>
            <a:ext cx="5549025" cy="444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333154" y="1370205"/>
            <a:ext cx="5372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Batidas por minuto x duração da música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33157" y="1346887"/>
            <a:ext cx="5549025" cy="478623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210999" y="1354616"/>
            <a:ext cx="5549026" cy="444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234089" y="1370205"/>
            <a:ext cx="5277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Pwr_mean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pwr_cv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16" y="2179701"/>
            <a:ext cx="5456194" cy="357901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6211000" y="1346887"/>
            <a:ext cx="5549025" cy="478623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04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15" grpId="0" animBg="1"/>
      <p:bldP spid="6" grpId="0" animBg="1"/>
      <p:bldP spid="8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7962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_como funcionam os modelos | fronteiras </a:t>
            </a:r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decisão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28699" y="992776"/>
            <a:ext cx="11301746" cy="444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8697" y="1052669"/>
            <a:ext cx="7822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de dispersão: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duração da música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28700" y="992775"/>
            <a:ext cx="11301746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57" y="1555992"/>
            <a:ext cx="1419423" cy="695422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6" y="1555992"/>
            <a:ext cx="7649029" cy="4988498"/>
          </a:xfrm>
          <a:prstGeom prst="rect">
            <a:avLst/>
          </a:prstGeom>
        </p:spPr>
      </p:pic>
      <p:cxnSp>
        <p:nvCxnSpPr>
          <p:cNvPr id="44" name="Conector reto 43"/>
          <p:cNvCxnSpPr/>
          <p:nvPr/>
        </p:nvCxnSpPr>
        <p:spPr>
          <a:xfrm flipV="1">
            <a:off x="4938891" y="3807816"/>
            <a:ext cx="286189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/>
          <p:cNvSpPr txBox="1"/>
          <p:nvPr/>
        </p:nvSpPr>
        <p:spPr>
          <a:xfrm>
            <a:off x="8093563" y="3346151"/>
            <a:ext cx="177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  <a:p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Conector reto 61"/>
          <p:cNvCxnSpPr/>
          <p:nvPr/>
        </p:nvCxnSpPr>
        <p:spPr>
          <a:xfrm>
            <a:off x="4938891" y="1903703"/>
            <a:ext cx="0" cy="3724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ipse 67"/>
          <p:cNvSpPr/>
          <p:nvPr/>
        </p:nvSpPr>
        <p:spPr>
          <a:xfrm>
            <a:off x="4606245" y="2468512"/>
            <a:ext cx="216000" cy="21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/>
          <p:cNvSpPr txBox="1"/>
          <p:nvPr/>
        </p:nvSpPr>
        <p:spPr>
          <a:xfrm>
            <a:off x="3434044" y="1762642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Uma música 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nova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Conector de seta reta 70"/>
          <p:cNvCxnSpPr/>
          <p:nvPr/>
        </p:nvCxnSpPr>
        <p:spPr>
          <a:xfrm>
            <a:off x="4316173" y="2301758"/>
            <a:ext cx="230134" cy="11923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/>
          <p:cNvSpPr/>
          <p:nvPr/>
        </p:nvSpPr>
        <p:spPr>
          <a:xfrm>
            <a:off x="4606245" y="2468512"/>
            <a:ext cx="216000" cy="216000"/>
          </a:xfrm>
          <a:prstGeom prst="ellipse">
            <a:avLst/>
          </a:prstGeom>
          <a:solidFill>
            <a:srgbClr val="57B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194881" y="2496280"/>
            <a:ext cx="177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Brazillian</a:t>
            </a:r>
            <a:r>
              <a:rPr lang="pt-BR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bass</a:t>
            </a:r>
            <a:endParaRPr lang="pt-BR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967848" y="3826691"/>
            <a:ext cx="177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Fronteira de decisão</a:t>
            </a:r>
            <a:endParaRPr lang="pt-B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9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8" grpId="0" animBg="1"/>
      <p:bldP spid="69" grpId="0"/>
      <p:bldP spid="74" grpId="0" animBg="1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781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_modelos diferentes podem ter fronteiras diferentes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28699" y="992776"/>
            <a:ext cx="11301746" cy="444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8697" y="1052669"/>
            <a:ext cx="7822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de dispersão: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duração da música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28700" y="992775"/>
            <a:ext cx="11301746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57" y="1555992"/>
            <a:ext cx="1419423" cy="695422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16" y="1555992"/>
            <a:ext cx="7649029" cy="4988498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4140926" y="2011680"/>
            <a:ext cx="3566160" cy="3616778"/>
            <a:chOff x="4140926" y="2011680"/>
            <a:chExt cx="3566160" cy="3616778"/>
          </a:xfrm>
        </p:grpSpPr>
        <p:cxnSp>
          <p:nvCxnSpPr>
            <p:cNvPr id="11" name="Conector reto 10"/>
            <p:cNvCxnSpPr/>
            <p:nvPr/>
          </p:nvCxnSpPr>
          <p:spPr>
            <a:xfrm flipV="1">
              <a:off x="4545874" y="3762104"/>
              <a:ext cx="692332" cy="18663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>
              <a:off x="4140926" y="2011680"/>
              <a:ext cx="1097280" cy="17504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>
              <a:off x="5238206" y="3762103"/>
              <a:ext cx="24688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aixaDeTexto 28"/>
          <p:cNvSpPr txBox="1"/>
          <p:nvPr/>
        </p:nvSpPr>
        <p:spPr>
          <a:xfrm>
            <a:off x="8312406" y="3057111"/>
            <a:ext cx="1770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Linear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Discriminant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4606245" y="2468512"/>
            <a:ext cx="216000" cy="21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4606245" y="2468512"/>
            <a:ext cx="216000" cy="216000"/>
          </a:xfrm>
          <a:prstGeom prst="ellipse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545874" y="1739386"/>
            <a:ext cx="177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solidFill>
                  <a:srgbClr val="529F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psytrance</a:t>
            </a:r>
            <a:endParaRPr lang="pt-BR" b="1" dirty="0">
              <a:solidFill>
                <a:srgbClr val="529F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194396" y="3806579"/>
            <a:ext cx="177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Fronteira de decisão</a:t>
            </a:r>
            <a:endParaRPr lang="pt-B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193262" y="2361346"/>
            <a:ext cx="114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mesma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musica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4325280" y="2740303"/>
            <a:ext cx="206513" cy="475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0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16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0" y="2698161"/>
            <a:ext cx="12192001" cy="820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duração da musica é complicado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6665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_análise do espectrograma: </a:t>
            </a:r>
            <a:r>
              <a:rPr lang="pt-BR" sz="2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brazillian</a:t>
            </a:r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bass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28699" y="992776"/>
            <a:ext cx="11301746" cy="444138"/>
          </a:xfrm>
          <a:prstGeom prst="rect">
            <a:avLst/>
          </a:prstGeom>
          <a:solidFill>
            <a:srgbClr val="58A14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8697" y="1052669"/>
            <a:ext cx="7822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Alok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Zeeba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IRO -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Ocean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28700" y="992775"/>
            <a:ext cx="11301746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2" y="1496806"/>
            <a:ext cx="11167440" cy="5047683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1008984" y="1670230"/>
            <a:ext cx="0" cy="4415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11851416" y="1085186"/>
            <a:ext cx="268014" cy="304298"/>
          </a:xfrm>
          <a:prstGeom prst="rect">
            <a:avLst/>
          </a:prstGeom>
          <a:solidFill>
            <a:srgbClr val="57B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alok_60_se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262" y="2268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2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36068 2.22222E-6 " pathEditMode="relative" rAng="0" ptsTypes="AA">
                                      <p:cBhvr>
                                        <p:cTn id="6" dur="6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4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00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5796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_análise do espectrograma: </a:t>
            </a:r>
            <a:r>
              <a:rPr lang="pt-BR" sz="2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psytrance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28699" y="992776"/>
            <a:ext cx="11301746" cy="444138"/>
          </a:xfrm>
          <a:prstGeom prst="rect">
            <a:avLst/>
          </a:prstGeom>
          <a:solidFill>
            <a:srgbClr val="529FD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8697" y="1052669"/>
            <a:ext cx="7822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Sajanka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Jumpa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Lumpa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28700" y="992775"/>
            <a:ext cx="11301746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2" y="1512573"/>
            <a:ext cx="10948076" cy="4965682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 flipV="1">
            <a:off x="1008984" y="1670230"/>
            <a:ext cx="0" cy="4415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1789979" y="1085186"/>
            <a:ext cx="268014" cy="304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sajanka_20_se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4386" y="2310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36068 2.22222E-6 " pathEditMode="relative" rAng="0" ptsTypes="AA">
                                      <p:cBhvr>
                                        <p:cTn id="6" dur="6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4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4923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_análise do espectrograma: </a:t>
            </a:r>
            <a:r>
              <a:rPr lang="pt-BR" sz="2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28699" y="992776"/>
            <a:ext cx="11301746" cy="444138"/>
          </a:xfrm>
          <a:prstGeom prst="rect">
            <a:avLst/>
          </a:prstGeom>
          <a:solidFill>
            <a:srgbClr val="E681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8697" y="1052669"/>
            <a:ext cx="7822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Broccoli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28700" y="992775"/>
            <a:ext cx="11301746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4" y="1459762"/>
            <a:ext cx="11285981" cy="506963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 flipV="1">
            <a:off x="1008984" y="1670230"/>
            <a:ext cx="0" cy="4415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1789979" y="1067921"/>
            <a:ext cx="268014" cy="30429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dram_20_se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8393" y="1673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36068 2.22222E-6 " pathEditMode="relative" rAng="0" ptsTypes="AA">
                                      <p:cBhvr>
                                        <p:cTn id="6" dur="6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4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0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0" y="2785201"/>
            <a:ext cx="12192000" cy="820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Alguém aqui estuda ou trabalha com música?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42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0" y="2791117"/>
            <a:ext cx="12192000" cy="820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Vamos contar quantos pontinhos claros cada música tem!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9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8464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_espectrograma na verdade é uma matriz! E bem grande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olchete esquerdo 22"/>
          <p:cNvSpPr/>
          <p:nvPr/>
        </p:nvSpPr>
        <p:spPr>
          <a:xfrm>
            <a:off x="1229713" y="1638428"/>
            <a:ext cx="220715" cy="4652011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olchete esquerdo 23"/>
          <p:cNvSpPr/>
          <p:nvPr/>
        </p:nvSpPr>
        <p:spPr>
          <a:xfrm rot="10800000">
            <a:off x="11035864" y="1638427"/>
            <a:ext cx="214223" cy="4652011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543821" y="955589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tempo</a:t>
            </a:r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154521" y="3683030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Nota (i)</a:t>
            </a:r>
            <a:endParaRPr lang="pt-BR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1671146" y="1685727"/>
            <a:ext cx="9144000" cy="4449402"/>
          </a:xfrm>
          <a:prstGeom prst="roundRect">
            <a:avLst>
              <a:gd name="adj" fmla="val 1330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833372" y="553259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Intensidade</a:t>
            </a:r>
            <a:endParaRPr lang="pt-BR" dirty="0"/>
          </a:p>
        </p:txBody>
      </p:sp>
      <p:sp>
        <p:nvSpPr>
          <p:cNvPr id="29" name="Retângulo 28"/>
          <p:cNvSpPr/>
          <p:nvPr/>
        </p:nvSpPr>
        <p:spPr>
          <a:xfrm>
            <a:off x="280647" y="1594123"/>
            <a:ext cx="441146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1450428" y="955589"/>
            <a:ext cx="1037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      .      .        .    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    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      .      .        .      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(j)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 .    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     .        .        .       .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     .      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~15 mil</a:t>
            </a:r>
            <a:endParaRPr lang="pt-BR" dirty="0"/>
          </a:p>
        </p:txBody>
      </p:sp>
      <p:sp>
        <p:nvSpPr>
          <p:cNvPr id="32" name="Retângulo 31"/>
          <p:cNvSpPr/>
          <p:nvPr/>
        </p:nvSpPr>
        <p:spPr>
          <a:xfrm>
            <a:off x="7940326" y="4674594"/>
            <a:ext cx="27238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Matriz</a:t>
            </a:r>
          </a:p>
          <a:p>
            <a:r>
              <a:rPr lang="pt-B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(84 x 15 mil)</a:t>
            </a:r>
            <a:endParaRPr lang="pt-BR" sz="36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10584339" y="1267097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~(6 min)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936445" y="1560500"/>
            <a:ext cx="2054528" cy="46984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/>
          <p:cNvSpPr txBox="1"/>
          <p:nvPr/>
        </p:nvSpPr>
        <p:spPr>
          <a:xfrm>
            <a:off x="4936445" y="1678900"/>
            <a:ext cx="2054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Cortei 1 minuto da </a:t>
            </a:r>
          </a:p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música para analisar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4610032" y="631126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1:30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6715091" y="631126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2:30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278522" y="3566789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Matriz</a:t>
            </a:r>
          </a:p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(84 x 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2.584)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0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8" grpId="0"/>
      <p:bldP spid="29" grpId="0"/>
      <p:bldP spid="31" grpId="0"/>
      <p:bldP spid="32" grpId="0"/>
      <p:bldP spid="33" grpId="0"/>
      <p:bldP spid="34" grpId="0" animBg="1"/>
      <p:bldP spid="36" grpId="0"/>
      <p:bldP spid="37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5264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_decomposição da musica | matriz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46829" y="1433478"/>
            <a:ext cx="7346733" cy="4604717"/>
          </a:xfrm>
          <a:prstGeom prst="roundRect">
            <a:avLst>
              <a:gd name="adj" fmla="val 72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842052" y="55545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1:30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911043" y="55387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2:30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" t="17327" r="74814" b="8349"/>
          <a:stretch/>
        </p:blipFill>
        <p:spPr>
          <a:xfrm>
            <a:off x="1024759" y="1949966"/>
            <a:ext cx="5312970" cy="358054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30" b="4595"/>
          <a:stretch/>
        </p:blipFill>
        <p:spPr>
          <a:xfrm>
            <a:off x="6677172" y="1650214"/>
            <a:ext cx="783085" cy="4210576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6319087" y="804718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Escala da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intensidade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8007148" y="1488318"/>
            <a:ext cx="501766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For k in </a:t>
            </a:r>
            <a:r>
              <a:rPr lang="pt-B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lista_musicas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DB_frame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=[ ] </a:t>
            </a:r>
          </a:p>
          <a:p>
            <a:pPr lvl="1"/>
            <a:endParaRPr lang="pt-B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for j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 range(0,2584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1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DB_count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=[ ]</a:t>
            </a:r>
          </a:p>
          <a:p>
            <a:pPr lvl="1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   for 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 range(0,84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1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db_corte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pt-B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db_matrix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[ i ][ j ]</a:t>
            </a:r>
          </a:p>
          <a:p>
            <a:pPr lvl="1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db_corte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&gt; -20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DB_count.append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db_corte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DB_frame.append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DB_count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lvl="1"/>
            <a:endParaRPr lang="pt-B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qtd_high_db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np.sum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DB_frame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r="65423"/>
          <a:stretch/>
        </p:blipFill>
        <p:spPr>
          <a:xfrm>
            <a:off x="11144409" y="1488318"/>
            <a:ext cx="770373" cy="1027873"/>
          </a:xfrm>
          <a:prstGeom prst="rect">
            <a:avLst/>
          </a:prstGeom>
        </p:spPr>
      </p:pic>
      <p:sp>
        <p:nvSpPr>
          <p:cNvPr id="42" name="CaixaDeTexto 41"/>
          <p:cNvSpPr txBox="1"/>
          <p:nvPr/>
        </p:nvSpPr>
        <p:spPr>
          <a:xfrm>
            <a:off x="873585" y="15149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5753384" y="149917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2584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427913" y="18027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427913" y="518519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475211" y="3534732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3445398" y="1451876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1365203" y="1668074"/>
            <a:ext cx="1802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3951117" y="1668074"/>
            <a:ext cx="1802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593192" y="2282406"/>
            <a:ext cx="0" cy="1138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593192" y="3983416"/>
            <a:ext cx="0" cy="1138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7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7931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_quando gerei essa variável para todas as musicas...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28699" y="992776"/>
            <a:ext cx="11301746" cy="444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8697" y="1052669"/>
            <a:ext cx="7822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de dispersão: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DB_high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28700" y="992775"/>
            <a:ext cx="11301746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57" y="1555992"/>
            <a:ext cx="1419423" cy="6954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80" y="1555992"/>
            <a:ext cx="7797036" cy="498849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768" y="4050241"/>
            <a:ext cx="13049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4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0" y="2791117"/>
            <a:ext cx="12192000" cy="820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Vamos criar os modelos!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7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48645" y="226812"/>
            <a:ext cx="3482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_construindo modelos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28700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292931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8186849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28699" y="992776"/>
            <a:ext cx="3600000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28698" y="1052669"/>
            <a:ext cx="3600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gente separa a nossa base em treino e validação ...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292930" y="992776"/>
            <a:ext cx="3600001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292930" y="1052669"/>
            <a:ext cx="3600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Escolhe modelos para testar de acordo com o problema ...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186848" y="992776"/>
            <a:ext cx="3600001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8186848" y="1052669"/>
            <a:ext cx="3600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e analisa os resultados para decidir o melhor!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68959" y="1935382"/>
            <a:ext cx="3330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Como temos poucos dados, vou utilizar o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stratified</a:t>
            </a:r>
            <a:r>
              <a:rPr lang="pt-BR" i="1" dirty="0" smtClean="0">
                <a:latin typeface="Arial" panose="020B0604020202020204" pitchFamily="34" charset="0"/>
                <a:cs typeface="Arial" panose="020B0604020202020204" pitchFamily="34" charset="0"/>
              </a:rPr>
              <a:t> 10-fold p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ara avaliar a capacidade de generalização do modelo.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455199" y="1935382"/>
            <a:ext cx="3330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Vou testar os modelos: </a:t>
            </a:r>
          </a:p>
          <a:p>
            <a:pPr>
              <a:lnSpc>
                <a:spcPct val="200000"/>
              </a:lnSpc>
            </a:pPr>
            <a:r>
              <a:rPr lang="pt-BR" i="1" dirty="0" smtClean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Discriminant</a:t>
            </a:r>
            <a:r>
              <a:rPr lang="pt-BR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(LDA),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pt-BR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Discriminant</a:t>
            </a:r>
            <a:r>
              <a:rPr lang="pt-BR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(QDA),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pt-BR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  <a:r>
              <a:rPr lang="pt-BR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pt-BR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8321821" y="1935382"/>
            <a:ext cx="3330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Como as três classes estão balanceadas vou usar a métrica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acurácia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(percentual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acerto do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modelo) para comparar os resultados entre os modelos.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48645" y="226812"/>
            <a:ext cx="7176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_separando treino e validação: </a:t>
            </a:r>
            <a:r>
              <a:rPr lang="pt-BR" sz="2400" b="1" i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stratified</a:t>
            </a:r>
            <a:r>
              <a:rPr lang="pt-BR" sz="2400" b="1" i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10-fold</a:t>
            </a:r>
            <a:endParaRPr lang="pt-BR" sz="2400" b="1" i="1" dirty="0">
              <a:solidFill>
                <a:schemeClr val="accent2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440715" y="3461974"/>
            <a:ext cx="684000" cy="28970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treino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1957762" y="2736961"/>
            <a:ext cx="684000" cy="1207354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1957760" y="3944315"/>
            <a:ext cx="684000" cy="1207354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957760" y="5151669"/>
            <a:ext cx="684000" cy="1207354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440715" y="2736961"/>
            <a:ext cx="684000" cy="241671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440715" y="2978632"/>
            <a:ext cx="684000" cy="241671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3440715" y="3220303"/>
            <a:ext cx="684000" cy="241672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428700" y="1099455"/>
            <a:ext cx="644454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428698" y="995596"/>
            <a:ext cx="6444542" cy="8490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428698" y="961229"/>
            <a:ext cx="6444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Separo a base em 10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folds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garantindo que exista apenas 1 amostra de cada classe em cada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validação (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stratified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10-fold)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4239668" y="2736962"/>
            <a:ext cx="684000" cy="3622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4239668" y="3681841"/>
            <a:ext cx="684000" cy="241671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37" name="Retângulo 36"/>
          <p:cNvSpPr/>
          <p:nvPr/>
        </p:nvSpPr>
        <p:spPr>
          <a:xfrm>
            <a:off x="4239668" y="3923512"/>
            <a:ext cx="684000" cy="241671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38" name="Retângulo 37"/>
          <p:cNvSpPr/>
          <p:nvPr/>
        </p:nvSpPr>
        <p:spPr>
          <a:xfrm>
            <a:off x="4239668" y="4165183"/>
            <a:ext cx="684000" cy="241672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63" name="Retângulo 62"/>
          <p:cNvSpPr/>
          <p:nvPr/>
        </p:nvSpPr>
        <p:spPr>
          <a:xfrm>
            <a:off x="5626099" y="2736962"/>
            <a:ext cx="684000" cy="3622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626099" y="5647801"/>
            <a:ext cx="684000" cy="241671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65" name="Retângulo 64"/>
          <p:cNvSpPr/>
          <p:nvPr/>
        </p:nvSpPr>
        <p:spPr>
          <a:xfrm>
            <a:off x="5626099" y="5889472"/>
            <a:ext cx="684000" cy="241671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66" name="Retângulo 65"/>
          <p:cNvSpPr/>
          <p:nvPr/>
        </p:nvSpPr>
        <p:spPr>
          <a:xfrm>
            <a:off x="5626099" y="6131143"/>
            <a:ext cx="684000" cy="241672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</a:t>
            </a:r>
            <a:endParaRPr lang="pt-BR" dirty="0"/>
          </a:p>
        </p:txBody>
      </p:sp>
      <p:sp>
        <p:nvSpPr>
          <p:cNvPr id="67" name="Retângulo 66"/>
          <p:cNvSpPr/>
          <p:nvPr/>
        </p:nvSpPr>
        <p:spPr>
          <a:xfrm>
            <a:off x="1957762" y="2736961"/>
            <a:ext cx="684000" cy="241671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8" name="Retângulo 67"/>
          <p:cNvSpPr/>
          <p:nvPr/>
        </p:nvSpPr>
        <p:spPr>
          <a:xfrm>
            <a:off x="1957762" y="2993399"/>
            <a:ext cx="684000" cy="241671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69" name="Retângulo 68"/>
          <p:cNvSpPr/>
          <p:nvPr/>
        </p:nvSpPr>
        <p:spPr>
          <a:xfrm>
            <a:off x="1957762" y="3210791"/>
            <a:ext cx="684000" cy="241671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73" name="Retângulo 72"/>
          <p:cNvSpPr/>
          <p:nvPr/>
        </p:nvSpPr>
        <p:spPr>
          <a:xfrm>
            <a:off x="1957762" y="3938059"/>
            <a:ext cx="684000" cy="241671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1957762" y="4194497"/>
            <a:ext cx="684000" cy="241671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1957762" y="4411889"/>
            <a:ext cx="684000" cy="241671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3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6" name="Retângulo 75"/>
          <p:cNvSpPr/>
          <p:nvPr/>
        </p:nvSpPr>
        <p:spPr>
          <a:xfrm>
            <a:off x="1957762" y="5145413"/>
            <a:ext cx="684000" cy="241671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957762" y="5401851"/>
            <a:ext cx="684000" cy="241671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957762" y="5619243"/>
            <a:ext cx="684000" cy="241671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3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137724" y="454799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7" name="Chave direita 6"/>
          <p:cNvSpPr/>
          <p:nvPr/>
        </p:nvSpPr>
        <p:spPr>
          <a:xfrm rot="16200000">
            <a:off x="4721998" y="1037944"/>
            <a:ext cx="249429" cy="292677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193813" y="3451697"/>
            <a:ext cx="216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2193813" y="4636607"/>
            <a:ext cx="216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0" name="CaixaDeTexto 79"/>
          <p:cNvSpPr txBox="1"/>
          <p:nvPr/>
        </p:nvSpPr>
        <p:spPr>
          <a:xfrm>
            <a:off x="2193813" y="5902049"/>
            <a:ext cx="216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1" name="Chave direita 80"/>
          <p:cNvSpPr/>
          <p:nvPr/>
        </p:nvSpPr>
        <p:spPr>
          <a:xfrm rot="10800000">
            <a:off x="1487795" y="2681841"/>
            <a:ext cx="255909" cy="371583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/>
          <p:cNvSpPr txBox="1"/>
          <p:nvPr/>
        </p:nvSpPr>
        <p:spPr>
          <a:xfrm>
            <a:off x="4310574" y="197680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folds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CaixaDeTexto 82"/>
          <p:cNvSpPr txBox="1"/>
          <p:nvPr/>
        </p:nvSpPr>
        <p:spPr>
          <a:xfrm>
            <a:off x="555325" y="418627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músicas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eta para a direita 84"/>
          <p:cNvSpPr/>
          <p:nvPr/>
        </p:nvSpPr>
        <p:spPr>
          <a:xfrm>
            <a:off x="2925369" y="4171655"/>
            <a:ext cx="292210" cy="70320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 85"/>
          <p:cNvSpPr/>
          <p:nvPr/>
        </p:nvSpPr>
        <p:spPr>
          <a:xfrm>
            <a:off x="7096376" y="1099455"/>
            <a:ext cx="4836544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/>
          <p:cNvSpPr/>
          <p:nvPr/>
        </p:nvSpPr>
        <p:spPr>
          <a:xfrm>
            <a:off x="7096376" y="995596"/>
            <a:ext cx="4836544" cy="8490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/>
          <p:cNvSpPr/>
          <p:nvPr/>
        </p:nvSpPr>
        <p:spPr>
          <a:xfrm>
            <a:off x="7096376" y="988147"/>
            <a:ext cx="4836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treino 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valido 10 vezes (1 vez em cada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cada modelo! 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Analiso a média das acurácias de cada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0" name="Retângulo 89"/>
          <p:cNvSpPr/>
          <p:nvPr/>
        </p:nvSpPr>
        <p:spPr>
          <a:xfrm>
            <a:off x="7373911" y="2741151"/>
            <a:ext cx="45285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Fold: 1 of 10 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0.67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Fold: 2 of 10 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0.67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Fold: 3 of 10 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0.67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Fold: 4 of 10 =&gt;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 1.0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5 of 10 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1.0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Fold: 6 of 10 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0.67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Fold: 7 of 10 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0.67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Fold: 8 of 10 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0.67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Fold: 9 of 10 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1.0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Fold: 10 of 10 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0.80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0.16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CaixaDeTexto 91"/>
          <p:cNvSpPr txBox="1"/>
          <p:nvPr/>
        </p:nvSpPr>
        <p:spPr>
          <a:xfrm>
            <a:off x="7373911" y="2131999"/>
            <a:ext cx="431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Discriminant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3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32" grpId="0" animBg="1"/>
      <p:bldP spid="36" grpId="0" animBg="1"/>
      <p:bldP spid="37" grpId="0" animBg="1"/>
      <p:bldP spid="38" grpId="0" animBg="1"/>
      <p:bldP spid="63" grpId="0" animBg="1"/>
      <p:bldP spid="64" grpId="0" animBg="1"/>
      <p:bldP spid="65" grpId="0" animBg="1"/>
      <p:bldP spid="66" grpId="0" animBg="1"/>
      <p:bldP spid="5" grpId="0"/>
      <p:bldP spid="7" grpId="0" animBg="1"/>
      <p:bldP spid="82" grpId="0"/>
      <p:bldP spid="85" grpId="0" animBg="1"/>
      <p:bldP spid="86" grpId="0" animBg="1"/>
      <p:bldP spid="87" grpId="0" animBg="1"/>
      <p:bldP spid="88" grpId="0"/>
      <p:bldP spid="90" grpId="0"/>
      <p:bldP spid="9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48645" y="226812"/>
            <a:ext cx="6269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_comparando os resultados dos modelos</a:t>
            </a:r>
            <a:endParaRPr lang="pt-BR" sz="2400" b="1" i="1" dirty="0">
              <a:solidFill>
                <a:schemeClr val="accent2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28699" y="992775"/>
            <a:ext cx="4167741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428698" y="992776"/>
            <a:ext cx="4167742" cy="576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428698" y="976469"/>
            <a:ext cx="3929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agora comparar a acurácia de cada modelo.. 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4785361" y="992775"/>
            <a:ext cx="714756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/>
          <p:cNvSpPr/>
          <p:nvPr/>
        </p:nvSpPr>
        <p:spPr>
          <a:xfrm>
            <a:off x="4785360" y="992776"/>
            <a:ext cx="7147560" cy="5769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/>
          <p:cNvSpPr/>
          <p:nvPr/>
        </p:nvSpPr>
        <p:spPr>
          <a:xfrm>
            <a:off x="4785359" y="992774"/>
            <a:ext cx="7147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dar uma olhada na matriz de confusão, para saber se existe alguma concentração de erro em uma classe específica.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729919" y="2163982"/>
            <a:ext cx="22266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QDA</a:t>
            </a:r>
          </a:p>
          <a:p>
            <a:pPr>
              <a:lnSpc>
                <a:spcPct val="3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LDA</a:t>
            </a:r>
          </a:p>
          <a:p>
            <a:pPr>
              <a:lnSpc>
                <a:spcPct val="300000"/>
              </a:lnSpc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300000"/>
              </a:lnSpc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300000"/>
              </a:lnSpc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3394939" y="2163982"/>
            <a:ext cx="10703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</a:p>
          <a:p>
            <a:pPr>
              <a:lnSpc>
                <a:spcPct val="3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93%</a:t>
            </a:r>
          </a:p>
          <a:p>
            <a:pPr>
              <a:lnSpc>
                <a:spcPct val="3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</a:p>
          <a:p>
            <a:pPr>
              <a:lnSpc>
                <a:spcPct val="3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60%</a:t>
            </a:r>
          </a:p>
          <a:p>
            <a:pPr>
              <a:lnSpc>
                <a:spcPct val="3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83%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684199" y="2392680"/>
            <a:ext cx="34306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638479" y="188066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3154680" y="18806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Acurácia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74418" y="3114427"/>
            <a:ext cx="3838502" cy="82375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82" y="3217139"/>
            <a:ext cx="608758" cy="60875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925" y="1569720"/>
            <a:ext cx="1419423" cy="6954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879" y="1725604"/>
            <a:ext cx="5334744" cy="480127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917928" y="1469348"/>
            <a:ext cx="1454244" cy="768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Modelo LDA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01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/>
      <p:bldP spid="86" grpId="0" animBg="1"/>
      <p:bldP spid="87" grpId="0" animBg="1"/>
      <p:bldP spid="88" grpId="0"/>
      <p:bldP spid="45" grpId="0"/>
      <p:bldP spid="46" grpId="0"/>
      <p:bldP spid="49" grpId="0"/>
      <p:bldP spid="50" grpId="0"/>
      <p:bldP spid="12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820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_fronteira de decisão do modelo LDA </a:t>
            </a:r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93% de acurácia!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28699" y="992776"/>
            <a:ext cx="11301746" cy="444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8697" y="1052669"/>
            <a:ext cx="7822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de dispersão: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DB_high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28700" y="992775"/>
            <a:ext cx="11301746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57" y="1555992"/>
            <a:ext cx="1419423" cy="6954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80" y="1555992"/>
            <a:ext cx="7797036" cy="4988498"/>
          </a:xfrm>
          <a:prstGeom prst="rect">
            <a:avLst/>
          </a:prstGeom>
        </p:spPr>
      </p:pic>
      <p:cxnSp>
        <p:nvCxnSpPr>
          <p:cNvPr id="10" name="Conector reto 9"/>
          <p:cNvCxnSpPr/>
          <p:nvPr/>
        </p:nvCxnSpPr>
        <p:spPr>
          <a:xfrm>
            <a:off x="2971800" y="2251414"/>
            <a:ext cx="2601698" cy="1795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V="1">
            <a:off x="4907280" y="4046880"/>
            <a:ext cx="666218" cy="16705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 flipV="1">
            <a:off x="5579160" y="3019425"/>
            <a:ext cx="3555315" cy="10274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118885" y="1826043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 smtClean="0">
                <a:solidFill>
                  <a:srgbClr val="529F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psytrance</a:t>
            </a:r>
            <a:endParaRPr lang="pt-BR" sz="2400" b="1" dirty="0">
              <a:solidFill>
                <a:srgbClr val="529F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317097" y="3935125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 smtClean="0">
                <a:solidFill>
                  <a:srgbClr val="E681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endParaRPr lang="pt-BR" sz="2400" b="1" dirty="0">
              <a:solidFill>
                <a:srgbClr val="E681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2990253" y="3916253"/>
            <a:ext cx="155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 smtClean="0">
                <a:solidFill>
                  <a:srgbClr val="57B4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Brazillian</a:t>
            </a:r>
            <a:endParaRPr lang="pt-BR" sz="2400" b="1" dirty="0" smtClean="0">
              <a:solidFill>
                <a:srgbClr val="57B4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err="1" smtClean="0">
                <a:solidFill>
                  <a:srgbClr val="57B4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bass</a:t>
            </a:r>
            <a:endParaRPr lang="pt-BR" sz="2400" b="1" dirty="0">
              <a:solidFill>
                <a:srgbClr val="57B4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87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15" grpId="0" animBg="1"/>
      <p:bldP spid="7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87282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testar? </a:t>
            </a:r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Vou colocar os primeiros 40s da música ...</a:t>
            </a:r>
          </a:p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Tentem adivinhar o estilo !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243948" y="5433621"/>
            <a:ext cx="9840004" cy="434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hap_comec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28570" y="1177528"/>
            <a:ext cx="609600" cy="6096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11" y="1832444"/>
            <a:ext cx="11065245" cy="495900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502400" y="1291772"/>
            <a:ext cx="3338286" cy="538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78411" y="1291772"/>
            <a:ext cx="2690503" cy="538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502400" y="1274955"/>
            <a:ext cx="333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Mas o modelo analisou aqui!</a:t>
            </a: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1:30 até 2:30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8410" y="1420098"/>
            <a:ext cx="269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Vocês ouviram isso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9975246" y="548906"/>
            <a:ext cx="2129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= 143.55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Db_high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= 46.118</a:t>
            </a:r>
          </a:p>
        </p:txBody>
      </p:sp>
      <p:pic>
        <p:nvPicPr>
          <p:cNvPr id="16" name="menumas_fi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31086" y="5489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9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00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48645" y="226812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_o que iremos fazer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472487" y="3056709"/>
            <a:ext cx="449698" cy="458026"/>
          </a:xfrm>
          <a:prstGeom prst="rect">
            <a:avLst/>
          </a:prstGeom>
          <a:solidFill>
            <a:srgbClr val="E68193"/>
          </a:solidFill>
          <a:ln w="38100">
            <a:solidFill>
              <a:srgbClr val="E68193"/>
            </a:solidFill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472487" y="4232365"/>
            <a:ext cx="449698" cy="458026"/>
          </a:xfrm>
          <a:prstGeom prst="rect">
            <a:avLst/>
          </a:prstGeom>
          <a:ln w="38100">
            <a:solidFill>
              <a:srgbClr val="E68193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2177881" y="3056709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276546" y="3644537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2177881" y="4232365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276546" y="4807130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2883275" y="3056709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981940" y="3644537"/>
            <a:ext cx="449698" cy="458026"/>
          </a:xfrm>
          <a:prstGeom prst="rect">
            <a:avLst/>
          </a:prstGeom>
          <a:ln w="38100">
            <a:solidFill>
              <a:srgbClr val="E68193"/>
            </a:solidFill>
          </a:ln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2883275" y="4232365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981940" y="4807130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2687334" y="3644537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2687334" y="4807130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472487" y="5394958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2177881" y="5394958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2883275" y="5394958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50" name="Imagem 49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276546" y="2468881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pic>
        <p:nvPicPr>
          <p:cNvPr id="51" name="Imagem 50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981940" y="2468881"/>
            <a:ext cx="449698" cy="458026"/>
          </a:xfrm>
          <a:prstGeom prst="rect">
            <a:avLst/>
          </a:prstGeom>
          <a:ln w="38100">
            <a:solidFill>
              <a:srgbClr val="E68193"/>
            </a:solidFill>
          </a:ln>
        </p:spPr>
      </p:pic>
      <p:pic>
        <p:nvPicPr>
          <p:cNvPr id="52" name="Imagem 51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2687334" y="2468881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sp>
        <p:nvSpPr>
          <p:cNvPr id="53" name="Retângulo 52"/>
          <p:cNvSpPr/>
          <p:nvPr/>
        </p:nvSpPr>
        <p:spPr>
          <a:xfrm>
            <a:off x="404947" y="992775"/>
            <a:ext cx="3264047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3949554" y="992775"/>
            <a:ext cx="3574649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/>
          <p:cNvSpPr/>
          <p:nvPr/>
        </p:nvSpPr>
        <p:spPr>
          <a:xfrm>
            <a:off x="7768483" y="992775"/>
            <a:ext cx="3947267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/>
          <p:cNvSpPr/>
          <p:nvPr/>
        </p:nvSpPr>
        <p:spPr>
          <a:xfrm>
            <a:off x="404947" y="992776"/>
            <a:ext cx="3264047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404946" y="1052669"/>
            <a:ext cx="3264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 um conjunto de músicas que eu gosto de ouvir ...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3949554" y="992776"/>
            <a:ext cx="3574648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949553" y="1052669"/>
            <a:ext cx="3574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vamos utilizar técnicas de ciência de dados para ...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7768484" y="992776"/>
            <a:ext cx="3947267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7768484" y="1052669"/>
            <a:ext cx="3947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lassifica-las de acordo com seu estilo!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5" name="Imagem 94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9345789" y="2710129"/>
            <a:ext cx="449698" cy="458026"/>
          </a:xfrm>
          <a:prstGeom prst="rect">
            <a:avLst/>
          </a:prstGeom>
          <a:solidFill>
            <a:srgbClr val="E68193"/>
          </a:solidFill>
          <a:ln w="38100">
            <a:solidFill>
              <a:srgbClr val="58A141"/>
            </a:solidFill>
          </a:ln>
        </p:spPr>
      </p:pic>
      <p:pic>
        <p:nvPicPr>
          <p:cNvPr id="96" name="Imagem 95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051183" y="2710129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97" name="Imagem 96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756577" y="2710129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98" name="Imagem 97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9345789" y="2122301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99" name="Imagem 98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051183" y="2122301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100" name="Imagem 99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756577" y="2122301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119" name="Imagem 118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9336327" y="4216468"/>
            <a:ext cx="449698" cy="458026"/>
          </a:xfrm>
          <a:prstGeom prst="rect">
            <a:avLst/>
          </a:prstGeom>
          <a:solidFill>
            <a:srgbClr val="E68193"/>
          </a:solidFill>
          <a:ln w="38100">
            <a:solidFill>
              <a:srgbClr val="E68193"/>
            </a:solidFill>
          </a:ln>
        </p:spPr>
      </p:pic>
      <p:pic>
        <p:nvPicPr>
          <p:cNvPr id="120" name="Imagem 119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041721" y="4216468"/>
            <a:ext cx="449698" cy="458026"/>
          </a:xfrm>
          <a:prstGeom prst="rect">
            <a:avLst/>
          </a:prstGeom>
          <a:ln w="38100">
            <a:solidFill>
              <a:srgbClr val="E68193"/>
            </a:solidFill>
          </a:ln>
        </p:spPr>
      </p:pic>
      <p:pic>
        <p:nvPicPr>
          <p:cNvPr id="121" name="Imagem 120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747115" y="4216468"/>
            <a:ext cx="449698" cy="458026"/>
          </a:xfrm>
          <a:prstGeom prst="rect">
            <a:avLst/>
          </a:prstGeom>
          <a:ln w="38100">
            <a:solidFill>
              <a:srgbClr val="E68193"/>
            </a:solidFill>
          </a:ln>
        </p:spPr>
      </p:pic>
      <p:pic>
        <p:nvPicPr>
          <p:cNvPr id="122" name="Imagem 121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9336327" y="3628640"/>
            <a:ext cx="449698" cy="458026"/>
          </a:xfrm>
          <a:prstGeom prst="rect">
            <a:avLst/>
          </a:prstGeom>
          <a:ln w="38100">
            <a:solidFill>
              <a:srgbClr val="E68193"/>
            </a:solidFill>
          </a:ln>
        </p:spPr>
      </p:pic>
      <p:pic>
        <p:nvPicPr>
          <p:cNvPr id="123" name="Imagem 122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041721" y="3628640"/>
            <a:ext cx="449698" cy="458026"/>
          </a:xfrm>
          <a:prstGeom prst="rect">
            <a:avLst/>
          </a:prstGeom>
          <a:ln w="38100">
            <a:solidFill>
              <a:srgbClr val="E68193"/>
            </a:solidFill>
          </a:ln>
        </p:spPr>
      </p:pic>
      <p:pic>
        <p:nvPicPr>
          <p:cNvPr id="124" name="Imagem 123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747115" y="3628640"/>
            <a:ext cx="449698" cy="458026"/>
          </a:xfrm>
          <a:prstGeom prst="rect">
            <a:avLst/>
          </a:prstGeom>
          <a:ln w="38100">
            <a:solidFill>
              <a:srgbClr val="E68193"/>
            </a:solidFill>
          </a:ln>
        </p:spPr>
      </p:pic>
      <p:pic>
        <p:nvPicPr>
          <p:cNvPr id="125" name="Imagem 124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9336327" y="5761996"/>
            <a:ext cx="449698" cy="458026"/>
          </a:xfrm>
          <a:prstGeom prst="rect">
            <a:avLst/>
          </a:prstGeom>
          <a:solidFill>
            <a:srgbClr val="E68193"/>
          </a:solidFill>
          <a:ln w="38100">
            <a:solidFill>
              <a:srgbClr val="529FD6"/>
            </a:solidFill>
          </a:ln>
        </p:spPr>
      </p:pic>
      <p:pic>
        <p:nvPicPr>
          <p:cNvPr id="126" name="Imagem 125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041721" y="5761996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pic>
        <p:nvPicPr>
          <p:cNvPr id="127" name="Imagem 126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747115" y="5761996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pic>
        <p:nvPicPr>
          <p:cNvPr id="128" name="Imagem 127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9336327" y="5174168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pic>
        <p:nvPicPr>
          <p:cNvPr id="129" name="Imagem 128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041721" y="5174168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pic>
        <p:nvPicPr>
          <p:cNvPr id="130" name="Imagem 129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10747115" y="5174168"/>
            <a:ext cx="449698" cy="458026"/>
          </a:xfrm>
          <a:prstGeom prst="rect">
            <a:avLst/>
          </a:prstGeom>
          <a:ln w="38100">
            <a:solidFill>
              <a:srgbClr val="529FD6"/>
            </a:solidFill>
          </a:ln>
        </p:spPr>
      </p:pic>
      <p:sp>
        <p:nvSpPr>
          <p:cNvPr id="131" name="CaixaDeTexto 130"/>
          <p:cNvSpPr txBox="1"/>
          <p:nvPr/>
        </p:nvSpPr>
        <p:spPr>
          <a:xfrm>
            <a:off x="8151897" y="2477778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Estilo 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CaixaDeTexto 132"/>
          <p:cNvSpPr txBox="1"/>
          <p:nvPr/>
        </p:nvSpPr>
        <p:spPr>
          <a:xfrm>
            <a:off x="8151897" y="39509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Estilo B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CaixaDeTexto 133"/>
          <p:cNvSpPr txBox="1"/>
          <p:nvPr/>
        </p:nvSpPr>
        <p:spPr>
          <a:xfrm>
            <a:off x="8146334" y="548671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Estilo C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Retângulo 134"/>
          <p:cNvSpPr/>
          <p:nvPr/>
        </p:nvSpPr>
        <p:spPr>
          <a:xfrm>
            <a:off x="7955277" y="1940246"/>
            <a:ext cx="3564533" cy="1384665"/>
          </a:xfrm>
          <a:prstGeom prst="rect">
            <a:avLst/>
          </a:prstGeom>
          <a:noFill/>
          <a:ln w="38100">
            <a:solidFill>
              <a:srgbClr val="58A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/>
          <p:cNvSpPr/>
          <p:nvPr/>
        </p:nvSpPr>
        <p:spPr>
          <a:xfrm>
            <a:off x="7955277" y="3467641"/>
            <a:ext cx="3564533" cy="1384665"/>
          </a:xfrm>
          <a:prstGeom prst="rect">
            <a:avLst/>
          </a:prstGeom>
          <a:noFill/>
          <a:ln w="38100">
            <a:solidFill>
              <a:srgbClr val="E68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/>
          <p:cNvSpPr/>
          <p:nvPr/>
        </p:nvSpPr>
        <p:spPr>
          <a:xfrm>
            <a:off x="7955277" y="4995036"/>
            <a:ext cx="3564533" cy="1384665"/>
          </a:xfrm>
          <a:prstGeom prst="rect">
            <a:avLst/>
          </a:prstGeom>
          <a:noFill/>
          <a:ln w="38100">
            <a:solidFill>
              <a:srgbClr val="529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9" name="Imagem 138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766120" y="3056709"/>
            <a:ext cx="449698" cy="458026"/>
          </a:xfrm>
          <a:prstGeom prst="rect">
            <a:avLst/>
          </a:prstGeom>
          <a:solidFill>
            <a:srgbClr val="E68193"/>
          </a:solidFill>
          <a:ln w="38100">
            <a:solidFill>
              <a:srgbClr val="E68193"/>
            </a:solidFill>
          </a:ln>
        </p:spPr>
      </p:pic>
      <p:pic>
        <p:nvPicPr>
          <p:cNvPr id="140" name="Imagem 139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766120" y="4232365"/>
            <a:ext cx="449698" cy="458026"/>
          </a:xfrm>
          <a:prstGeom prst="rect">
            <a:avLst/>
          </a:prstGeom>
          <a:ln w="38100">
            <a:solidFill>
              <a:srgbClr val="E68193"/>
            </a:solidFill>
          </a:ln>
        </p:spPr>
      </p:pic>
      <p:pic>
        <p:nvPicPr>
          <p:cNvPr id="141" name="Imagem 140"/>
          <p:cNvPicPr>
            <a:picLocks noChangeAspect="1"/>
          </p:cNvPicPr>
          <p:nvPr/>
        </p:nvPicPr>
        <p:blipFill rotWithShape="1">
          <a:blip r:embed="rId2"/>
          <a:srcRect l="20398" t="9057" r="18899" b="17711"/>
          <a:stretch/>
        </p:blipFill>
        <p:spPr>
          <a:xfrm>
            <a:off x="766120" y="5394958"/>
            <a:ext cx="449698" cy="458026"/>
          </a:xfrm>
          <a:prstGeom prst="rect">
            <a:avLst/>
          </a:prstGeom>
          <a:ln w="38100">
            <a:solidFill>
              <a:srgbClr val="58A141"/>
            </a:solidFill>
          </a:ln>
        </p:spPr>
      </p:pic>
      <p:pic>
        <p:nvPicPr>
          <p:cNvPr id="151" name="Imagem 1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07" y="3644537"/>
            <a:ext cx="853331" cy="972807"/>
          </a:xfrm>
          <a:prstGeom prst="rect">
            <a:avLst/>
          </a:prstGeom>
        </p:spPr>
      </p:pic>
      <p:pic>
        <p:nvPicPr>
          <p:cNvPr id="154" name="Imagem 1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07" y="5137385"/>
            <a:ext cx="884105" cy="884105"/>
          </a:xfrm>
          <a:prstGeom prst="rect">
            <a:avLst/>
          </a:prstGeom>
        </p:spPr>
      </p:pic>
      <p:pic>
        <p:nvPicPr>
          <p:cNvPr id="155" name="Imagem 1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51" y="2236231"/>
            <a:ext cx="848105" cy="848105"/>
          </a:xfrm>
          <a:prstGeom prst="rect">
            <a:avLst/>
          </a:prstGeom>
        </p:spPr>
      </p:pic>
      <p:sp>
        <p:nvSpPr>
          <p:cNvPr id="156" name="Retângulo 155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Retângulo 156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Retângulo 157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/>
          <p:cNvSpPr txBox="1"/>
          <p:nvPr/>
        </p:nvSpPr>
        <p:spPr>
          <a:xfrm>
            <a:off x="5670718" y="3761949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Análise de 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dados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5670718" y="5238562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Modelagem e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validação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CaixaDeTexto 66"/>
          <p:cNvSpPr txBox="1"/>
          <p:nvPr/>
        </p:nvSpPr>
        <p:spPr>
          <a:xfrm>
            <a:off x="5670718" y="2195625"/>
            <a:ext cx="1351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Extração e 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criação de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variáveis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10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1" grpId="0" animBg="1"/>
      <p:bldP spid="82" grpId="0" animBg="1"/>
      <p:bldP spid="83" grpId="0" animBg="1"/>
      <p:bldP spid="54" grpId="0"/>
      <p:bldP spid="91" grpId="0" animBg="1"/>
      <p:bldP spid="92" grpId="0"/>
      <p:bldP spid="93" grpId="0" animBg="1"/>
      <p:bldP spid="94" grpId="0"/>
      <p:bldP spid="131" grpId="0"/>
      <p:bldP spid="133" grpId="0"/>
      <p:bldP spid="134" grpId="0"/>
      <p:bldP spid="135" grpId="0" animBg="1"/>
      <p:bldP spid="136" grpId="0" animBg="1"/>
      <p:bldP spid="138" grpId="0" animBg="1"/>
      <p:bldP spid="65" grpId="0"/>
      <p:bldP spid="66" grpId="0"/>
      <p:bldP spid="6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6441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_fronteira de decisão do modelo campeão!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28699" y="992776"/>
            <a:ext cx="11301746" cy="444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8697" y="1052669"/>
            <a:ext cx="7822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de dispersão: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DB_high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28700" y="992775"/>
            <a:ext cx="11301746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57" y="1555992"/>
            <a:ext cx="1419423" cy="6954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77" y="1555992"/>
            <a:ext cx="7797036" cy="4988498"/>
          </a:xfrm>
          <a:prstGeom prst="rect">
            <a:avLst/>
          </a:prstGeom>
        </p:spPr>
      </p:pic>
      <p:cxnSp>
        <p:nvCxnSpPr>
          <p:cNvPr id="10" name="Conector reto 9"/>
          <p:cNvCxnSpPr/>
          <p:nvPr/>
        </p:nvCxnSpPr>
        <p:spPr>
          <a:xfrm>
            <a:off x="2169697" y="2251414"/>
            <a:ext cx="2601698" cy="1795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V="1">
            <a:off x="4105177" y="4046880"/>
            <a:ext cx="666218" cy="16705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 flipV="1">
            <a:off x="4777057" y="3019425"/>
            <a:ext cx="3555315" cy="10274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5301850" y="1556695"/>
            <a:ext cx="216000" cy="21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5043980" y="1615699"/>
            <a:ext cx="150431" cy="240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5301850" y="1556695"/>
            <a:ext cx="216000" cy="216000"/>
          </a:xfrm>
          <a:prstGeom prst="ellipse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8860728" y="4451436"/>
            <a:ext cx="3251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Menumas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Happiness</a:t>
            </a:r>
            <a:endParaRPr lang="pt-B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143.55 </a:t>
            </a:r>
            <a:r>
              <a:rPr lang="pt-B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pt-B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Db_high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46.118</a:t>
            </a:r>
            <a:endParaRPr lang="pt-B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917993" y="1789748"/>
            <a:ext cx="237436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rgbClr val="529F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PSYTRANCE !!</a:t>
            </a:r>
            <a:endParaRPr lang="pt-BR" sz="2400" b="1" dirty="0">
              <a:solidFill>
                <a:srgbClr val="529F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70" y="2784913"/>
            <a:ext cx="2388090" cy="16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1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3" grpId="0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Slide do think-cell" r:id="rId4" imgW="421" imgH="420" progId="TCLayout.ActiveDocument.1">
                  <p:embed/>
                </p:oleObj>
              </mc:Choice>
              <mc:Fallback>
                <p:oleObj name="Slide do think-cell" r:id="rId4" imgW="421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9133" cy="68580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222274" y="1646386"/>
            <a:ext cx="579990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Muito obrigado!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Wgkendi@gmail.com</a:t>
            </a:r>
            <a:endParaRPr lang="pt-B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Quem quiser ver os códigos e tudo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mais, me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manda um e-mail que eu compartilho!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Até o final da semana eu </a:t>
            </a:r>
            <a:r>
              <a:rPr lang="pt-B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tbm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vou subir no </a:t>
            </a:r>
            <a:r>
              <a:rPr lang="pt-B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 deixar público!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github.com/kendiwi/meetup_ZUP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83" y="4952012"/>
            <a:ext cx="434438" cy="4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48645" y="226812"/>
            <a:ext cx="3076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_como iremos fazer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404948" y="992775"/>
            <a:ext cx="3235674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3853545" y="992775"/>
            <a:ext cx="3954128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/>
          <p:cNvSpPr/>
          <p:nvPr/>
        </p:nvSpPr>
        <p:spPr>
          <a:xfrm>
            <a:off x="8020595" y="992775"/>
            <a:ext cx="3845949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/>
          <p:cNvSpPr/>
          <p:nvPr/>
        </p:nvSpPr>
        <p:spPr>
          <a:xfrm>
            <a:off x="404947" y="992776"/>
            <a:ext cx="3235675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404946" y="1052669"/>
            <a:ext cx="3071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extrair algumas informações das músicas ...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3853544" y="992776"/>
            <a:ext cx="3954127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853544" y="1052669"/>
            <a:ext cx="395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para conseguir estudar as diferenças entre os estilos ...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8020594" y="992776"/>
            <a:ext cx="3845951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8020594" y="1052669"/>
            <a:ext cx="3845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E então programar e testar alguns modelos!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2" name="CaixaDeTexto 61"/>
          <p:cNvSpPr txBox="1"/>
          <p:nvPr/>
        </p:nvSpPr>
        <p:spPr>
          <a:xfrm>
            <a:off x="679867" y="2103188"/>
            <a:ext cx="268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Variáveis: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Duração da música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Batidas por minuto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Intensidade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Coeficiente de variação de energia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4733" t="21875" r="35309" b="7767"/>
          <a:stretch/>
        </p:blipFill>
        <p:spPr>
          <a:xfrm>
            <a:off x="3892734" y="2377068"/>
            <a:ext cx="3884240" cy="384520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8291478" y="2103188"/>
            <a:ext cx="33041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Modelos testados:</a:t>
            </a:r>
          </a:p>
          <a:p>
            <a:pPr>
              <a:lnSpc>
                <a:spcPct val="2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Linear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Discriminant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(LDA),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Discriminant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(QDA),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38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1" grpId="0" animBg="1"/>
      <p:bldP spid="82" grpId="0" animBg="1"/>
      <p:bldP spid="83" grpId="0" animBg="1"/>
      <p:bldP spid="54" grpId="0"/>
      <p:bldP spid="91" grpId="0" animBg="1"/>
      <p:bldP spid="92" grpId="0"/>
      <p:bldP spid="93" grpId="0" animBg="1"/>
      <p:bldP spid="94" grpId="0"/>
      <p:bldP spid="6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0" y="2785201"/>
            <a:ext cx="12192000" cy="820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Tranquilo?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7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48645" y="226812"/>
            <a:ext cx="5960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_os estilos das músicas que eu gosto...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-901337" y="953589"/>
            <a:ext cx="405225" cy="313508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-901337" y="1372219"/>
            <a:ext cx="405225" cy="313508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-901338" y="1790849"/>
            <a:ext cx="405225" cy="313508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28700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92931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8186849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428699" y="992776"/>
            <a:ext cx="3600000" cy="746236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428698" y="1052669"/>
            <a:ext cx="3600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4292930" y="992776"/>
            <a:ext cx="3600001" cy="746236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4292930" y="1052669"/>
            <a:ext cx="3600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Brazillian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8186848" y="992776"/>
            <a:ext cx="3600001" cy="746236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8186848" y="1052669"/>
            <a:ext cx="3600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Psytrance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70016" y="3217175"/>
            <a:ext cx="332508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Sua origem é o Hip-hop, mas basicamente é uma mistura de rap com música eletrônica.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tti_20_se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03563" y="2150473"/>
            <a:ext cx="609600" cy="609600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1620058" y="2007969"/>
            <a:ext cx="240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6IX9INE –</a:t>
            </a:r>
          </a:p>
          <a:p>
            <a:pPr>
              <a:lnSpc>
                <a:spcPct val="150000"/>
              </a:lnSpc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Gotti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1628424" y="5136128"/>
            <a:ext cx="240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Benny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Blanco – </a:t>
            </a:r>
          </a:p>
          <a:p>
            <a:pPr>
              <a:lnSpc>
                <a:spcPct val="150000"/>
              </a:lnSpc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Graduation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benny_20_sec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03563" y="5278628"/>
            <a:ext cx="609600" cy="609600"/>
          </a:xfrm>
          <a:prstGeom prst="rect">
            <a:avLst/>
          </a:prstGeom>
        </p:spPr>
      </p:pic>
      <p:sp>
        <p:nvSpPr>
          <p:cNvPr id="37" name="CaixaDeTexto 36"/>
          <p:cNvSpPr txBox="1"/>
          <p:nvPr/>
        </p:nvSpPr>
        <p:spPr>
          <a:xfrm>
            <a:off x="4427313" y="3217175"/>
            <a:ext cx="332508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Tem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influências do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 do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Sempre tem um vocal também.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5579678" y="1987381"/>
            <a:ext cx="240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Dealers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</a:p>
          <a:p>
            <a:pPr>
              <a:lnSpc>
                <a:spcPct val="150000"/>
              </a:lnSpc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Gravity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5485721" y="5183628"/>
            <a:ext cx="2266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KVSH – Sorri, sou rei (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remix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8329351" y="3217175"/>
            <a:ext cx="345749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Alta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energia com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batidas bem rápidas, ressonância e ritmos que variam bastante.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9485225" y="5136124"/>
            <a:ext cx="240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Aura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Vortex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Rampage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9517778" y="2007969"/>
            <a:ext cx="240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TERRA – </a:t>
            </a:r>
          </a:p>
          <a:p>
            <a:pPr>
              <a:lnSpc>
                <a:spcPct val="150000"/>
              </a:lnSpc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Kundalini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at_20_sec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48712" y="2150473"/>
            <a:ext cx="609600" cy="609600"/>
          </a:xfrm>
          <a:prstGeom prst="rect">
            <a:avLst/>
          </a:prstGeom>
        </p:spPr>
      </p:pic>
      <p:pic>
        <p:nvPicPr>
          <p:cNvPr id="9" name="kvsh_20_sec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48712" y="5292993"/>
            <a:ext cx="609600" cy="609600"/>
          </a:xfrm>
          <a:prstGeom prst="rect">
            <a:avLst/>
          </a:prstGeom>
        </p:spPr>
      </p:pic>
      <p:pic>
        <p:nvPicPr>
          <p:cNvPr id="10" name="aura_vortex_20_sec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98106" y="5278628"/>
            <a:ext cx="609600" cy="609600"/>
          </a:xfrm>
          <a:prstGeom prst="rect">
            <a:avLst/>
          </a:prstGeom>
        </p:spPr>
      </p:pic>
      <p:pic>
        <p:nvPicPr>
          <p:cNvPr id="13" name="terra_20_sec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98106" y="21504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3" grpId="0" animBg="1"/>
      <p:bldP spid="24" grpId="0"/>
      <p:bldP spid="25" grpId="0" animBg="1"/>
      <p:bldP spid="26" grpId="0"/>
      <p:bldP spid="30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27991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_coletando dados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428700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4292931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8186849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428699" y="992776"/>
            <a:ext cx="3600000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428698" y="1052669"/>
            <a:ext cx="3600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 fui no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escolher as músicas ...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292930" y="992776"/>
            <a:ext cx="3600001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4292930" y="1052669"/>
            <a:ext cx="3600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converti em .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pelo site savethevideo.com ...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8186848" y="992776"/>
            <a:ext cx="3600001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/>
          <p:nvPr/>
        </p:nvSpPr>
        <p:spPr>
          <a:xfrm>
            <a:off x="8186848" y="1052669"/>
            <a:ext cx="3600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carreguei elas no </a:t>
            </a:r>
            <a:r>
              <a:rPr lang="pt-BR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pacote </a:t>
            </a:r>
            <a:r>
              <a:rPr lang="pt-BR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LibROSA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4" y="2068302"/>
            <a:ext cx="2569466" cy="1284733"/>
          </a:xfrm>
          <a:prstGeom prst="rect">
            <a:avLst/>
          </a:prstGeom>
        </p:spPr>
      </p:pic>
      <p:sp>
        <p:nvSpPr>
          <p:cNvPr id="54" name="CaixaDeTexto 53"/>
          <p:cNvSpPr txBox="1"/>
          <p:nvPr/>
        </p:nvSpPr>
        <p:spPr>
          <a:xfrm>
            <a:off x="668959" y="3882933"/>
            <a:ext cx="3330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Para nosso case, selecionei 33 músicas no total, 11 de cada estilo.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786" y="2563727"/>
            <a:ext cx="3039584" cy="386206"/>
          </a:xfrm>
          <a:prstGeom prst="rect">
            <a:avLst/>
          </a:prstGeom>
        </p:spPr>
      </p:pic>
      <p:sp>
        <p:nvSpPr>
          <p:cNvPr id="56" name="CaixaDeTexto 55"/>
          <p:cNvSpPr txBox="1"/>
          <p:nvPr/>
        </p:nvSpPr>
        <p:spPr>
          <a:xfrm>
            <a:off x="4455199" y="3882933"/>
            <a:ext cx="3330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No formato .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wav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que é mais pesado deu num total de 1,84 GB!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Imagem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218" y="2149877"/>
            <a:ext cx="1046326" cy="1211535"/>
          </a:xfrm>
          <a:prstGeom prst="rect">
            <a:avLst/>
          </a:prstGeom>
        </p:spPr>
      </p:pic>
      <p:sp>
        <p:nvSpPr>
          <p:cNvPr id="58" name="CaixaDeTexto 57"/>
          <p:cNvSpPr txBox="1"/>
          <p:nvPr/>
        </p:nvSpPr>
        <p:spPr>
          <a:xfrm>
            <a:off x="8321820" y="3882933"/>
            <a:ext cx="334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LibROSA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é um pacote em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para análise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 música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r="65423"/>
          <a:stretch/>
        </p:blipFill>
        <p:spPr>
          <a:xfrm>
            <a:off x="10210667" y="1978103"/>
            <a:ext cx="1296536" cy="17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6" grpId="0" animBg="1"/>
      <p:bldP spid="37" grpId="0"/>
      <p:bldP spid="54" grpId="0"/>
      <p:bldP spid="56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_lista de músicas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428700" y="992775"/>
            <a:ext cx="3780000" cy="51942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4292931" y="992775"/>
            <a:ext cx="3780000" cy="51942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8186849" y="992775"/>
            <a:ext cx="3780000" cy="51942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428699" y="992776"/>
            <a:ext cx="3780000" cy="746236"/>
          </a:xfrm>
          <a:prstGeom prst="rect">
            <a:avLst/>
          </a:prstGeom>
          <a:solidFill>
            <a:srgbClr val="E68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428697" y="1052669"/>
            <a:ext cx="378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4292929" y="992776"/>
            <a:ext cx="3780000" cy="746236"/>
          </a:xfrm>
          <a:prstGeom prst="rect">
            <a:avLst/>
          </a:prstGeom>
          <a:solidFill>
            <a:srgbClr val="58A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/>
          <p:nvPr/>
        </p:nvSpPr>
        <p:spPr>
          <a:xfrm>
            <a:off x="4292929" y="1052669"/>
            <a:ext cx="378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Brazillian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8186847" y="992776"/>
            <a:ext cx="3780000" cy="746236"/>
          </a:xfrm>
          <a:prstGeom prst="rect">
            <a:avLst/>
          </a:prstGeom>
          <a:solidFill>
            <a:srgbClr val="529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8186847" y="1052669"/>
            <a:ext cx="378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Psytrance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1" y="2238892"/>
            <a:ext cx="3608862" cy="33610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02" y="2211960"/>
            <a:ext cx="3361090" cy="341495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94" y="2238892"/>
            <a:ext cx="3626709" cy="33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38" grpId="0"/>
      <p:bldP spid="39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8645" y="226812"/>
            <a:ext cx="7215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_algumas das variáveis das músicas eu analisei</a:t>
            </a:r>
            <a:endParaRPr lang="pt-BR" sz="2400" b="1" dirty="0">
              <a:solidFill>
                <a:schemeClr val="accent2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28700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4292931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8186849" y="992775"/>
            <a:ext cx="3600000" cy="55517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28699" y="992776"/>
            <a:ext cx="3600000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8698" y="1052669"/>
            <a:ext cx="3600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Duração da música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292930" y="984064"/>
            <a:ext cx="3600001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4292930" y="1052669"/>
            <a:ext cx="3600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Batidas por minuto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8186848" y="992776"/>
            <a:ext cx="3600001" cy="7462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8186848" y="1052669"/>
            <a:ext cx="3600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Intensidade do som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668959" y="1935382"/>
            <a:ext cx="3330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Quantos segundos a música tem.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4455199" y="1935382"/>
            <a:ext cx="3330054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Batidas por minuto (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 ou batimentos por minuto, é uma velocidade rítmica. Usada para medição da pulsação do coração humano e do andamento musical.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8321821" y="1935382"/>
            <a:ext cx="3330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intensidade também chamada de sonoridade, é uma propriedade que distingue se o som é fraco (baixa intensidade) ou forte alta intensidade.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60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9" grpId="0"/>
      <p:bldP spid="31" grpId="0"/>
      <p:bldP spid="33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</TotalTime>
  <Words>1256</Words>
  <Application>Microsoft Office PowerPoint</Application>
  <PresentationFormat>Widescreen</PresentationFormat>
  <Paragraphs>274</Paragraphs>
  <Slides>31</Slides>
  <Notes>2</Notes>
  <HiddenSlides>0</HiddenSlides>
  <MMClips>12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Tema do Office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Itaú Unibanco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William Kendi Goto</dc:creator>
  <cp:lastModifiedBy>kendi goto</cp:lastModifiedBy>
  <cp:revision>131</cp:revision>
  <dcterms:created xsi:type="dcterms:W3CDTF">2019-09-18T18:04:11Z</dcterms:created>
  <dcterms:modified xsi:type="dcterms:W3CDTF">2019-09-24T04:36:14Z</dcterms:modified>
</cp:coreProperties>
</file>